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64" r:id="rId4"/>
    <p:sldId id="258" r:id="rId5"/>
    <p:sldId id="297" r:id="rId6"/>
    <p:sldId id="259" r:id="rId7"/>
    <p:sldId id="295" r:id="rId8"/>
    <p:sldId id="271" r:id="rId9"/>
    <p:sldId id="305" r:id="rId10"/>
    <p:sldId id="270" r:id="rId11"/>
    <p:sldId id="265" r:id="rId12"/>
    <p:sldId id="287" r:id="rId13"/>
    <p:sldId id="268" r:id="rId14"/>
    <p:sldId id="291" r:id="rId15"/>
    <p:sldId id="292" r:id="rId16"/>
    <p:sldId id="293" r:id="rId17"/>
    <p:sldId id="294" r:id="rId18"/>
    <p:sldId id="267" r:id="rId19"/>
    <p:sldId id="273" r:id="rId20"/>
    <p:sldId id="285" r:id="rId21"/>
    <p:sldId id="286" r:id="rId22"/>
    <p:sldId id="298" r:id="rId23"/>
    <p:sldId id="307" r:id="rId24"/>
    <p:sldId id="284" r:id="rId25"/>
    <p:sldId id="282" r:id="rId26"/>
    <p:sldId id="283" r:id="rId27"/>
    <p:sldId id="304" r:id="rId28"/>
    <p:sldId id="288" r:id="rId29"/>
    <p:sldId id="308" r:id="rId30"/>
    <p:sldId id="269" r:id="rId31"/>
    <p:sldId id="301" r:id="rId32"/>
    <p:sldId id="262" r:id="rId33"/>
    <p:sldId id="302" r:id="rId34"/>
    <p:sldId id="263" r:id="rId35"/>
    <p:sldId id="303" r:id="rId36"/>
    <p:sldId id="278" r:id="rId37"/>
    <p:sldId id="299" r:id="rId38"/>
    <p:sldId id="300" r:id="rId39"/>
    <p:sldId id="290" r:id="rId40"/>
    <p:sldId id="279" r:id="rId41"/>
    <p:sldId id="296" r:id="rId42"/>
    <p:sldId id="280" r:id="rId43"/>
    <p:sldId id="281" r:id="rId44"/>
    <p:sldId id="28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Project Progress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647631180476437E-2"/>
          <c:y val="5.2092592592592593E-2"/>
          <c:w val="0.89692528732568177"/>
          <c:h val="0.8554014289880432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0070C0"/>
              </a:solidFill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Research</c:v>
                </c:pt>
                <c:pt idx="1">
                  <c:v>Design </c:v>
                </c:pt>
                <c:pt idx="2">
                  <c:v>Prototyping </c:v>
                </c:pt>
                <c:pt idx="3">
                  <c:v>Assembly</c:v>
                </c:pt>
                <c:pt idx="4">
                  <c:v>Total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90</c:v>
                </c:pt>
                <c:pt idx="1">
                  <c:v>63</c:v>
                </c:pt>
                <c:pt idx="2">
                  <c:v>45</c:v>
                </c:pt>
                <c:pt idx="3">
                  <c:v>30</c:v>
                </c:pt>
                <c:pt idx="4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26-4336-8C59-25CF805B9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1130496"/>
        <c:axId val="591130168"/>
      </c:barChart>
      <c:catAx>
        <c:axId val="5911304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130168"/>
        <c:crossesAt val="0"/>
        <c:auto val="1"/>
        <c:lblAlgn val="ctr"/>
        <c:lblOffset val="100"/>
        <c:noMultiLvlLbl val="0"/>
      </c:catAx>
      <c:valAx>
        <c:axId val="591130168"/>
        <c:scaling>
          <c:orientation val="minMax"/>
          <c:max val="100"/>
          <c:min val="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Completion</a:t>
                </a:r>
                <a:r>
                  <a:rPr lang="en-US" baseline="0" dirty="0"/>
                  <a:t> %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442671768382202"/>
              <c:y val="0.946789005540973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1304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AA94A1C-6777-4A91-9EE5-44EC469557E5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AF8BF5E-17EF-486B-ADF2-1D0B18A68DA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83021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A1C-6777-4A91-9EE5-44EC469557E5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BF5E-17EF-486B-ADF2-1D0B18A68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61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A1C-6777-4A91-9EE5-44EC469557E5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BF5E-17EF-486B-ADF2-1D0B18A68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80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A1C-6777-4A91-9EE5-44EC469557E5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BF5E-17EF-486B-ADF2-1D0B18A68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76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A94A1C-6777-4A91-9EE5-44EC469557E5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F8BF5E-17EF-486B-ADF2-1D0B18A68D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03216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A1C-6777-4A91-9EE5-44EC469557E5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BF5E-17EF-486B-ADF2-1D0B18A68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72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A1C-6777-4A91-9EE5-44EC469557E5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BF5E-17EF-486B-ADF2-1D0B18A68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77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A1C-6777-4A91-9EE5-44EC469557E5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BF5E-17EF-486B-ADF2-1D0B18A68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4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A1C-6777-4A91-9EE5-44EC469557E5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BF5E-17EF-486B-ADF2-1D0B18A68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8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A94A1C-6777-4A91-9EE5-44EC469557E5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F8BF5E-17EF-486B-ADF2-1D0B18A68DA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3428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A94A1C-6777-4A91-9EE5-44EC469557E5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F8BF5E-17EF-486B-ADF2-1D0B18A68DA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3569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AA94A1C-6777-4A91-9EE5-44EC469557E5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AF8BF5E-17EF-486B-ADF2-1D0B18A68DA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4223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DB1A-8C87-43F0-8116-1EE977B9D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42397"/>
            <a:ext cx="3932237" cy="1600200"/>
          </a:xfrm>
        </p:spPr>
        <p:txBody>
          <a:bodyPr>
            <a:no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Portable Plant Monitor System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1455A-9970-40E1-ADC9-13A434CD4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3013107"/>
            <a:ext cx="3932237" cy="3204594"/>
          </a:xfrm>
        </p:spPr>
        <p:txBody>
          <a:bodyPr>
            <a:normAutofit fontScale="85000" lnSpcReduction="20000"/>
          </a:bodyPr>
          <a:lstStyle/>
          <a:p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4 </a:t>
            </a:r>
          </a:p>
          <a:p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Alexander Meade: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CpE</a:t>
            </a:r>
            <a:endParaRPr lang="en-US" sz="3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Syed Bukhari: EE</a:t>
            </a:r>
          </a:p>
          <a:p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Nicholas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Poidomani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CpE</a:t>
            </a:r>
            <a:endParaRPr lang="en-US" sz="3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Kareem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Rahounji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EE</a:t>
            </a: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B4DEEE-81F8-4D29-8946-66CD1C5B641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397"/>
            <a:ext cx="5305647" cy="4971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436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5EDE9-5858-4E9C-8BFC-B9D6FA3E1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477" y="1465276"/>
            <a:ext cx="7570728" cy="969580"/>
          </a:xfrm>
        </p:spPr>
        <p:txBody>
          <a:bodyPr>
            <a:noAutofit/>
          </a:bodyPr>
          <a:lstStyle/>
          <a:p>
            <a:pPr algn="ctr"/>
            <a:r>
              <a:rPr lang="en-US" sz="5000" dirty="0">
                <a:cs typeface="Calibri" panose="020F0502020204030204" pitchFamily="34" charset="0"/>
              </a:rPr>
              <a:t>Requirements for CPU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4AD8C-E6CC-4F85-9B43-BBC409821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477" y="2689185"/>
            <a:ext cx="10018713" cy="312420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Need a CPU with ability to drive the sensors and communication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Still want to keep power consumption low </a:t>
            </a:r>
          </a:p>
          <a:p>
            <a:r>
              <a:rPr lang="en-US" sz="2400" dirty="0">
                <a:solidFill>
                  <a:schemeClr val="tx1"/>
                </a:solidFill>
              </a:rPr>
              <a:t>Desire for ease of integration of all parts</a:t>
            </a:r>
          </a:p>
          <a:p>
            <a:r>
              <a:rPr lang="en-US" sz="2400" dirty="0">
                <a:solidFill>
                  <a:schemeClr val="tx1"/>
                </a:solidFill>
              </a:rPr>
              <a:t>Potential to expand the scope of sensors used </a:t>
            </a:r>
          </a:p>
        </p:txBody>
      </p:sp>
    </p:spTree>
    <p:extLst>
      <p:ext uri="{BB962C8B-B14F-4D97-AF65-F5344CB8AC3E}">
        <p14:creationId xmlns:p14="http://schemas.microsoft.com/office/powerpoint/2010/main" val="854154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A3553-0F59-4AA4-9254-D4EC9C3C1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719" y="659219"/>
            <a:ext cx="6066561" cy="1292635"/>
          </a:xfrm>
        </p:spPr>
        <p:txBody>
          <a:bodyPr/>
          <a:lstStyle/>
          <a:p>
            <a:r>
              <a:rPr lang="en-US" dirty="0">
                <a:cs typeface="Calibri" panose="020F0502020204030204" pitchFamily="34" charset="0"/>
              </a:rPr>
              <a:t>CPU Comparisons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9B9578-9FF2-421F-A981-69651E176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586862"/>
              </p:ext>
            </p:extLst>
          </p:nvPr>
        </p:nvGraphicFramePr>
        <p:xfrm>
          <a:off x="0" y="1871976"/>
          <a:ext cx="12192000" cy="4986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60778671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54647241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686283821"/>
                    </a:ext>
                  </a:extLst>
                </a:gridCol>
              </a:tblGrid>
              <a:tr h="554003">
                <a:tc>
                  <a:txBody>
                    <a:bodyPr/>
                    <a:lstStyle/>
                    <a:p>
                      <a:endParaRPr lang="en-US" sz="2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Atmega 2560 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PIC24FJ128GA010</a:t>
                      </a:r>
                    </a:p>
                  </a:txBody>
                  <a:tcPr marL="118543" marR="118543" marT="59271" marB="59271"/>
                </a:tc>
                <a:extLst>
                  <a:ext uri="{0D108BD9-81ED-4DB2-BD59-A6C34878D82A}">
                    <a16:rowId xmlns:a16="http://schemas.microsoft.com/office/drawing/2014/main" val="3510970433"/>
                  </a:ext>
                </a:extLst>
              </a:tr>
              <a:tr h="554003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Architecture 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Bit 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Bit </a:t>
                      </a:r>
                    </a:p>
                  </a:txBody>
                  <a:tcPr marL="118543" marR="118543" marT="59271" marB="59271"/>
                </a:tc>
                <a:extLst>
                  <a:ext uri="{0D108BD9-81ED-4DB2-BD59-A6C34878D82A}">
                    <a16:rowId xmlns:a16="http://schemas.microsoft.com/office/drawing/2014/main" val="3552971498"/>
                  </a:ext>
                </a:extLst>
              </a:tr>
              <a:tr h="554003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 Memory 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256kB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128kB</a:t>
                      </a:r>
                    </a:p>
                  </a:txBody>
                  <a:tcPr marL="118543" marR="118543" marT="59271" marB="59271"/>
                </a:tc>
                <a:extLst>
                  <a:ext uri="{0D108BD9-81ED-4DB2-BD59-A6C34878D82A}">
                    <a16:rowId xmlns:a16="http://schemas.microsoft.com/office/drawing/2014/main" val="1229702801"/>
                  </a:ext>
                </a:extLst>
              </a:tr>
              <a:tr h="554003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SRAM 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8kB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8Kb</a:t>
                      </a:r>
                    </a:p>
                  </a:txBody>
                  <a:tcPr marL="118543" marR="118543" marT="59271" marB="59271"/>
                </a:tc>
                <a:extLst>
                  <a:ext uri="{0D108BD9-81ED-4DB2-BD59-A6C34878D82A}">
                    <a16:rowId xmlns:a16="http://schemas.microsoft.com/office/drawing/2014/main" val="3729823329"/>
                  </a:ext>
                </a:extLst>
              </a:tr>
              <a:tr h="554003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Clock Speed 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16MHz 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32MHz </a:t>
                      </a:r>
                    </a:p>
                  </a:txBody>
                  <a:tcPr marL="118543" marR="118543" marT="59271" marB="59271"/>
                </a:tc>
                <a:extLst>
                  <a:ext uri="{0D108BD9-81ED-4DB2-BD59-A6C34878D82A}">
                    <a16:rowId xmlns:a16="http://schemas.microsoft.com/office/drawing/2014/main" val="215193980"/>
                  </a:ext>
                </a:extLst>
              </a:tr>
              <a:tr h="554003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EEPROM 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4kB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64kB</a:t>
                      </a:r>
                    </a:p>
                  </a:txBody>
                  <a:tcPr marL="118543" marR="118543" marT="59271" marB="59271"/>
                </a:tc>
                <a:extLst>
                  <a:ext uri="{0D108BD9-81ED-4DB2-BD59-A6C34878D82A}">
                    <a16:rowId xmlns:a16="http://schemas.microsoft.com/office/drawing/2014/main" val="3872483777"/>
                  </a:ext>
                </a:extLst>
              </a:tr>
              <a:tr h="554003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of Timers 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118543" marR="118543" marT="59271" marB="59271"/>
                </a:tc>
                <a:extLst>
                  <a:ext uri="{0D108BD9-81ED-4DB2-BD59-A6C34878D82A}">
                    <a16:rowId xmlns:a16="http://schemas.microsoft.com/office/drawing/2014/main" val="3858050587"/>
                  </a:ext>
                </a:extLst>
              </a:tr>
              <a:tr h="554003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JTAG Support 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118543" marR="118543" marT="59271" marB="59271"/>
                </a:tc>
                <a:extLst>
                  <a:ext uri="{0D108BD9-81ED-4DB2-BD59-A6C34878D82A}">
                    <a16:rowId xmlns:a16="http://schemas.microsoft.com/office/drawing/2014/main" val="2565853396"/>
                  </a:ext>
                </a:extLst>
              </a:tr>
              <a:tr h="554003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GPIOs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</a:t>
                      </a:r>
                    </a:p>
                  </a:txBody>
                  <a:tcPr marL="118543" marR="118543" marT="59271" marB="59271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118543" marR="118543" marT="59271" marB="59271"/>
                </a:tc>
                <a:extLst>
                  <a:ext uri="{0D108BD9-81ED-4DB2-BD59-A6C34878D82A}">
                    <a16:rowId xmlns:a16="http://schemas.microsoft.com/office/drawing/2014/main" val="4765551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45460C3-D4D3-45E9-8E8D-F0F7BC0A3CCD}"/>
              </a:ext>
            </a:extLst>
          </p:cNvPr>
          <p:cNvSpPr/>
          <p:nvPr/>
        </p:nvSpPr>
        <p:spPr>
          <a:xfrm>
            <a:off x="265814" y="0"/>
            <a:ext cx="712381" cy="187197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1494C0-66B3-47BD-B0DE-728BD1F56699}"/>
              </a:ext>
            </a:extLst>
          </p:cNvPr>
          <p:cNvSpPr/>
          <p:nvPr/>
        </p:nvSpPr>
        <p:spPr>
          <a:xfrm>
            <a:off x="457200" y="0"/>
            <a:ext cx="276447" cy="4571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4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AE91-D8F1-42A1-83DC-7580B6EE5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71600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5000" dirty="0">
                <a:latin typeface="Calibri" panose="020F0502020204030204" pitchFamily="34" charset="0"/>
                <a:cs typeface="Calibri" panose="020F0502020204030204" pitchFamily="34" charset="0"/>
              </a:rPr>
              <a:t>MCU Decision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D63FE5-245E-470C-BFA1-1EEC227F9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134" y="1812853"/>
            <a:ext cx="10018713" cy="38773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Choice - </a:t>
            </a:r>
            <a:r>
              <a:rPr lang="en-US" sz="2400" b="1" dirty="0">
                <a:solidFill>
                  <a:schemeClr val="tx1"/>
                </a:solidFill>
              </a:rPr>
              <a:t>Atmega 2560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b="1" dirty="0">
                <a:solidFill>
                  <a:schemeClr val="tx1"/>
                </a:solidFill>
              </a:rPr>
              <a:t>Reasons:</a:t>
            </a:r>
          </a:p>
          <a:p>
            <a:r>
              <a:rPr lang="en-US" sz="2400" dirty="0">
                <a:solidFill>
                  <a:schemeClr val="tx1"/>
                </a:solidFill>
              </a:rPr>
              <a:t>Ease of flashing code into the MCU </a:t>
            </a:r>
          </a:p>
          <a:p>
            <a:r>
              <a:rPr lang="en-US" sz="2400" dirty="0">
                <a:solidFill>
                  <a:schemeClr val="tx1"/>
                </a:solidFill>
              </a:rPr>
              <a:t>Better integration into our PCB due to documentation 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b="1" dirty="0">
                <a:solidFill>
                  <a:schemeClr val="tx1"/>
                </a:solidFill>
              </a:rPr>
              <a:t>Tradeoffs:</a:t>
            </a:r>
          </a:p>
          <a:p>
            <a:r>
              <a:rPr lang="en-US" sz="2400" dirty="0">
                <a:solidFill>
                  <a:schemeClr val="tx1"/>
                </a:solidFill>
              </a:rPr>
              <a:t>Lose of some modules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More limited CPU resources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Limited file handling </a:t>
            </a:r>
          </a:p>
        </p:txBody>
      </p:sp>
    </p:spTree>
    <p:extLst>
      <p:ext uri="{BB962C8B-B14F-4D97-AF65-F5344CB8AC3E}">
        <p14:creationId xmlns:p14="http://schemas.microsoft.com/office/powerpoint/2010/main" val="569042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21E02-217A-4887-A0B9-EEE346C50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051" y="334092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5000" dirty="0">
                <a:cs typeface="Calibri" panose="020F0502020204030204" pitchFamily="34" charset="0"/>
              </a:rPr>
              <a:t>Potential </a:t>
            </a:r>
            <a:br>
              <a:rPr lang="en-US" sz="5000" dirty="0">
                <a:cs typeface="Calibri" panose="020F0502020204030204" pitchFamily="34" charset="0"/>
              </a:rPr>
            </a:br>
            <a:r>
              <a:rPr lang="en-US" sz="5000" dirty="0">
                <a:cs typeface="Calibri" panose="020F0502020204030204" pitchFamily="34" charset="0"/>
              </a:rPr>
              <a:t>Environment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0EC28-48AC-41B7-8D6C-6F210E5F7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251" y="2094642"/>
            <a:ext cx="10152518" cy="4153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Many sensor options but we want the most relevant to growth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Soil Moisture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Humidity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Temperature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Light Level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Soil Nutrient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Accelerometer </a:t>
            </a:r>
          </a:p>
        </p:txBody>
      </p:sp>
    </p:spTree>
    <p:extLst>
      <p:ext uri="{BB962C8B-B14F-4D97-AF65-F5344CB8AC3E}">
        <p14:creationId xmlns:p14="http://schemas.microsoft.com/office/powerpoint/2010/main" val="387811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9BB62-FFF9-496A-A7D6-589189350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86758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Sensor Type Selection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499AE-A517-45C4-9A10-63DF0E400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5238" y="1944968"/>
            <a:ext cx="10018713" cy="44751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Soil Moisture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i="0" dirty="0">
                <a:solidFill>
                  <a:schemeClr val="tx1"/>
                </a:solidFill>
              </a:rPr>
              <a:t>Dry soil can cause malnutrition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Light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i="0" dirty="0">
                <a:solidFill>
                  <a:schemeClr val="tx1"/>
                </a:solidFill>
              </a:rPr>
              <a:t>Light is critical to all plant life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Temperature and Humidity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i="0" dirty="0">
                <a:solidFill>
                  <a:schemeClr val="tx1"/>
                </a:solidFill>
              </a:rPr>
              <a:t>Extreme conditions can be damaging to plant growth </a:t>
            </a:r>
          </a:p>
        </p:txBody>
      </p:sp>
    </p:spTree>
    <p:extLst>
      <p:ext uri="{BB962C8B-B14F-4D97-AF65-F5344CB8AC3E}">
        <p14:creationId xmlns:p14="http://schemas.microsoft.com/office/powerpoint/2010/main" val="571226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883BF-A78E-4305-BED2-081465D76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53" y="19636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000" dirty="0">
                <a:cs typeface="Calibri" panose="020F0502020204030204" pitchFamily="34" charset="0"/>
              </a:rPr>
              <a:t>Soil Moisture Sensor SEN-13322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6CA6CC-11B9-40C4-B9BE-BB4F5F370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841" y="2192353"/>
            <a:ext cx="3553008" cy="2473293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Low cost </a:t>
            </a:r>
          </a:p>
          <a:p>
            <a:r>
              <a:rPr lang="en-US" sz="2400" dirty="0">
                <a:solidFill>
                  <a:schemeClr val="tx1"/>
                </a:solidFill>
              </a:rPr>
              <a:t>High accuracy</a:t>
            </a:r>
          </a:p>
          <a:p>
            <a:r>
              <a:rPr lang="en-US" sz="2400" dirty="0">
                <a:solidFill>
                  <a:schemeClr val="tx1"/>
                </a:solidFill>
              </a:rPr>
              <a:t>Simple interfacing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4299A-E724-4A44-BB96-DB2E56F78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198" y="1155148"/>
            <a:ext cx="7603802" cy="57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4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85072-6210-494A-BE74-15BE3B92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221" y="157256"/>
            <a:ext cx="10377722" cy="1312731"/>
          </a:xfrm>
        </p:spPr>
        <p:txBody>
          <a:bodyPr>
            <a:noAutofit/>
          </a:bodyPr>
          <a:lstStyle/>
          <a:p>
            <a:pPr algn="ctr"/>
            <a:r>
              <a:rPr lang="en-US" sz="5000" dirty="0">
                <a:cs typeface="Calibri" panose="020F0502020204030204" pitchFamily="34" charset="0"/>
              </a:rPr>
              <a:t>Everlight Sensor EAALST05RDMA0</a:t>
            </a:r>
            <a:br>
              <a:rPr lang="en-US" sz="5000" dirty="0">
                <a:cs typeface="Calibri" panose="020F0502020204030204" pitchFamily="34" charset="0"/>
              </a:rPr>
            </a:br>
            <a:r>
              <a:rPr lang="en-US" sz="5000" dirty="0"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D3314D-94A0-4240-A122-AF609A931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783" y="1804895"/>
            <a:ext cx="3557631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Low cost photoelectric diode compared ambient light counterparts </a:t>
            </a:r>
          </a:p>
          <a:p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Threshold levels allow distinction between low and optimal light levels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86B95-7431-4F93-8E3F-EDC838317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837" y="1103128"/>
            <a:ext cx="7673163" cy="575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08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2D90-6CC4-4449-810D-C543C14B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476" y="222559"/>
            <a:ext cx="9094206" cy="700939"/>
          </a:xfrm>
        </p:spPr>
        <p:txBody>
          <a:bodyPr>
            <a:noAutofit/>
          </a:bodyPr>
          <a:lstStyle/>
          <a:p>
            <a:pPr algn="ctr"/>
            <a:r>
              <a:rPr lang="en-US" sz="5000" dirty="0"/>
              <a:t>Temp and Humidity DHT11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DFEA3-8A27-4FD9-9E47-E370CE8CC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168" y="1759706"/>
            <a:ext cx="3551875" cy="439386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Ultralow cost sensor reads temperature and humidity </a:t>
            </a:r>
          </a:p>
          <a:p>
            <a:r>
              <a:rPr lang="en-US" sz="2400" dirty="0">
                <a:solidFill>
                  <a:schemeClr val="tx1"/>
                </a:solidFill>
              </a:rPr>
              <a:t>Functions wide range of temperatures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Sampling rate of 1HZ </a:t>
            </a:r>
          </a:p>
          <a:p>
            <a:r>
              <a:rPr lang="en-US" sz="2400" dirty="0">
                <a:solidFill>
                  <a:schemeClr val="tx1"/>
                </a:solidFill>
              </a:rPr>
              <a:t>Low power use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55562-DD82-4106-A8D1-7EE170712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043" y="1055281"/>
            <a:ext cx="7736958" cy="580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51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2BCD-4BFE-4557-BDBC-957FF9B6E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967" y="294204"/>
            <a:ext cx="9092609" cy="822215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Wireless Technology Comparison 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4D3ABC-8756-4DFD-9ADE-964846F74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211060"/>
              </p:ext>
            </p:extLst>
          </p:nvPr>
        </p:nvGraphicFramePr>
        <p:xfrm>
          <a:off x="0" y="1325562"/>
          <a:ext cx="12192000" cy="5532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9348321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74182901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14927771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713637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855525240"/>
                    </a:ext>
                  </a:extLst>
                </a:gridCol>
              </a:tblGrid>
              <a:tr h="813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Wi-Fi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Zig-Bee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Bluetooth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GSM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301028"/>
                  </a:ext>
                </a:extLst>
              </a:tr>
              <a:tr h="1098886">
                <a:tc>
                  <a:txBody>
                    <a:bodyPr/>
                    <a:lstStyle/>
                    <a:p>
                      <a:r>
                        <a:rPr lang="en-US" dirty="0"/>
                        <a:t>Range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 to 100m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10m-100m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&lt;100m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Ranges from over 100m to 35km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957811"/>
                  </a:ext>
                </a:extLst>
              </a:tr>
              <a:tr h="813189">
                <a:tc>
                  <a:txBody>
                    <a:bodyPr/>
                    <a:lstStyle/>
                    <a:p>
                      <a:r>
                        <a:rPr lang="en-US" dirty="0"/>
                        <a:t>Cost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$10-$30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$15-$20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~$10-$20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Most Expensive </a:t>
                      </a:r>
                    </a:p>
                    <a:p>
                      <a:r>
                        <a:rPr lang="en-US" dirty="0"/>
                        <a:t>~ $150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544577"/>
                  </a:ext>
                </a:extLst>
              </a:tr>
              <a:tr h="1403587">
                <a:tc>
                  <a:txBody>
                    <a:bodyPr/>
                    <a:lstStyle/>
                    <a:p>
                      <a:r>
                        <a:rPr lang="en-US" dirty="0"/>
                        <a:t>Power Consumption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Power Draw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Lowest Power Draw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 Power Draw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Highest Power Draw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637752"/>
                  </a:ext>
                </a:extLst>
              </a:tr>
              <a:tr h="1403587">
                <a:tc>
                  <a:txBody>
                    <a:bodyPr/>
                    <a:lstStyle/>
                    <a:p>
                      <a:r>
                        <a:rPr lang="en-US" dirty="0"/>
                        <a:t>Data Transfer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 to 55Mbps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20-250Kbps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1-3Mbps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40-50Kbps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54160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DB9EE15-678D-4194-925A-B490762AF607}"/>
              </a:ext>
            </a:extLst>
          </p:cNvPr>
          <p:cNvSpPr/>
          <p:nvPr/>
        </p:nvSpPr>
        <p:spPr>
          <a:xfrm>
            <a:off x="446567" y="0"/>
            <a:ext cx="414670" cy="132556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91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5785D-B0C6-4735-BCF6-D3B9E865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000" y="159488"/>
            <a:ext cx="8382703" cy="1158949"/>
          </a:xfrm>
        </p:spPr>
        <p:txBody>
          <a:bodyPr>
            <a:noAutofit/>
          </a:bodyPr>
          <a:lstStyle/>
          <a:p>
            <a:pPr algn="ctr"/>
            <a:r>
              <a:rPr lang="en-US" sz="5000" dirty="0"/>
              <a:t>Wireless Module Choice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12C28-CCF2-4528-B4CF-B6D0BCF01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265" y="1318437"/>
            <a:ext cx="3983651" cy="48112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b="1" dirty="0">
                <a:solidFill>
                  <a:schemeClr val="tx1"/>
                </a:solidFill>
              </a:rPr>
              <a:t>SH-HC-</a:t>
            </a:r>
            <a:r>
              <a:rPr lang="en-US" sz="2400" b="1" dirty="0">
                <a:solidFill>
                  <a:schemeClr val="tx1"/>
                </a:solidFill>
                <a:cs typeface="Calibri" panose="020F0502020204030204" pitchFamily="34" charset="0"/>
              </a:rPr>
              <a:t>0</a:t>
            </a:r>
            <a:r>
              <a:rPr lang="en-US" sz="2400" b="1" dirty="0">
                <a:solidFill>
                  <a:schemeClr val="tx1"/>
                </a:solidFill>
              </a:rPr>
              <a:t>8</a:t>
            </a:r>
          </a:p>
          <a:p>
            <a:r>
              <a:rPr lang="en-US" sz="2400" dirty="0">
                <a:solidFill>
                  <a:schemeClr val="tx1"/>
                </a:solidFill>
              </a:rPr>
              <a:t>Transportation protocol chosen was Bluetooth Low Energy </a:t>
            </a:r>
          </a:p>
          <a:p>
            <a:r>
              <a:rPr lang="en-US" sz="2400" dirty="0">
                <a:solidFill>
                  <a:schemeClr val="tx1"/>
                </a:solidFill>
              </a:rPr>
              <a:t>BLE moderate transfer rate, good broadcast distance, and very low energy consumption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SH-HC-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400" dirty="0">
                <a:solidFill>
                  <a:schemeClr val="tx1"/>
                </a:solidFill>
              </a:rPr>
              <a:t>8 utilizes UART for communication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B9D72-AB79-4BC8-84A5-F7356D472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916" y="1318437"/>
            <a:ext cx="7386084" cy="553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79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A5E2C-D96C-4359-BBB4-89061C0D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782369"/>
            <a:ext cx="8534400" cy="1026240"/>
          </a:xfrm>
        </p:spPr>
        <p:txBody>
          <a:bodyPr/>
          <a:lstStyle/>
          <a:p>
            <a:pPr algn="ctr"/>
            <a:r>
              <a:rPr lang="en-US" sz="5000" dirty="0"/>
              <a:t>Motivation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7D7C1-6E91-4141-BFD0-15FB45B84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114" y="2169160"/>
            <a:ext cx="8534400" cy="361526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Create an environment to monitor plant growth and easily transport it </a:t>
            </a:r>
          </a:p>
          <a:p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Provide researchers controlled environments to study plant life </a:t>
            </a:r>
          </a:p>
          <a:p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Ability to move the environment without stress to the plant</a:t>
            </a:r>
            <a:endParaRPr 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838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F5C0-C792-44DA-A931-BEEA52D7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053211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Data Storage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30123-4CDF-4C56-A2C5-8AE401310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8854" y="2359643"/>
            <a:ext cx="8534400" cy="361526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We want the ability to store data locally in case communications are down</a:t>
            </a:r>
          </a:p>
          <a:p>
            <a:r>
              <a:rPr lang="en-US" sz="2400" dirty="0">
                <a:solidFill>
                  <a:schemeClr val="tx1"/>
                </a:solidFill>
              </a:rPr>
              <a:t>Challenged faced is ballooning data size from readings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Solutions options considered EEPROM, NAND flash memory, and external SD card slot</a:t>
            </a:r>
          </a:p>
        </p:txBody>
      </p:sp>
    </p:spTree>
    <p:extLst>
      <p:ext uri="{BB962C8B-B14F-4D97-AF65-F5344CB8AC3E}">
        <p14:creationId xmlns:p14="http://schemas.microsoft.com/office/powerpoint/2010/main" val="1137032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BF51A-2F9F-4229-BF5C-BBC5A97F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381" y="362267"/>
            <a:ext cx="9663865" cy="732885"/>
          </a:xfrm>
        </p:spPr>
        <p:txBody>
          <a:bodyPr>
            <a:noAutofit/>
          </a:bodyPr>
          <a:lstStyle/>
          <a:p>
            <a:pPr algn="ctr"/>
            <a:r>
              <a:rPr lang="en-US" sz="5000" dirty="0"/>
              <a:t>Implementation SD Slot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8E85A-B031-42E9-ABA5-096D315FF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395" y="1371599"/>
            <a:ext cx="3904799" cy="5858539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i="0" dirty="0">
                <a:solidFill>
                  <a:schemeClr val="tx1"/>
                </a:solidFill>
              </a:rPr>
              <a:t>Allows for large storage space for sensors readings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i="0" dirty="0">
                <a:solidFill>
                  <a:schemeClr val="tx1"/>
                </a:solidFill>
              </a:rPr>
              <a:t>Ease of integration into the existing design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i="0" dirty="0">
                <a:solidFill>
                  <a:schemeClr val="tx1"/>
                </a:solidFill>
              </a:rPr>
              <a:t>Allows for access of data in case of total PCB failure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BD4EE-0163-4074-BDC7-EDA7B8162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8609" y="1382232"/>
            <a:ext cx="7613391" cy="54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51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88C70-807C-4B19-817B-FE41D0C76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979178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Supporting Software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64544-0105-4B30-B0A9-8AD4CA7A6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643" y="2262962"/>
            <a:ext cx="10018713" cy="312420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Identify trends that correlate plant growth with environment readings</a:t>
            </a:r>
          </a:p>
          <a:p>
            <a:r>
              <a:rPr lang="en-US" sz="2400" dirty="0">
                <a:solidFill>
                  <a:schemeClr val="tx1"/>
                </a:solidFill>
              </a:rPr>
              <a:t>Organize our data into graphical representations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Ability to identify inconsistencies in the environment </a:t>
            </a:r>
          </a:p>
          <a:p>
            <a:r>
              <a:rPr lang="en-US" sz="2400" dirty="0">
                <a:solidFill>
                  <a:schemeClr val="tx1"/>
                </a:solidFill>
              </a:rPr>
              <a:t>Prefer cross platform tools</a:t>
            </a:r>
          </a:p>
        </p:txBody>
      </p:sp>
    </p:spTree>
    <p:extLst>
      <p:ext uri="{BB962C8B-B14F-4D97-AF65-F5344CB8AC3E}">
        <p14:creationId xmlns:p14="http://schemas.microsoft.com/office/powerpoint/2010/main" val="1145017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14074" y="2708563"/>
            <a:ext cx="7578436" cy="1410854"/>
          </a:xfrm>
        </p:spPr>
        <p:txBody>
          <a:bodyPr>
            <a:normAutofit/>
          </a:bodyPr>
          <a:lstStyle/>
          <a:p>
            <a:r>
              <a:rPr lang="en-US" sz="5000" dirty="0"/>
              <a:t>Project Implementation </a:t>
            </a:r>
          </a:p>
        </p:txBody>
      </p:sp>
    </p:spTree>
    <p:extLst>
      <p:ext uri="{BB962C8B-B14F-4D97-AF65-F5344CB8AC3E}">
        <p14:creationId xmlns:p14="http://schemas.microsoft.com/office/powerpoint/2010/main" val="591971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070D-10E5-4D43-8048-F963191A0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937" y="648979"/>
            <a:ext cx="8534400" cy="1507067"/>
          </a:xfrm>
        </p:spPr>
        <p:txBody>
          <a:bodyPr/>
          <a:lstStyle/>
          <a:p>
            <a:pPr algn="ctr"/>
            <a:r>
              <a:rPr lang="en-US" sz="5000" dirty="0"/>
              <a:t>DC</a:t>
            </a:r>
            <a:r>
              <a:rPr lang="en-US" dirty="0"/>
              <a:t> </a:t>
            </a:r>
            <a:r>
              <a:rPr lang="en-US" sz="5000" dirty="0"/>
              <a:t>Power Supply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30F89-F328-4E04-A82F-997B51782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081618"/>
            <a:ext cx="8534400" cy="361526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Keep the PCB running under all conditions</a:t>
            </a:r>
          </a:p>
          <a:p>
            <a:r>
              <a:rPr lang="en-US" sz="2400" dirty="0">
                <a:solidFill>
                  <a:schemeClr val="tx1"/>
                </a:solidFill>
              </a:rPr>
              <a:t>Is powered by an AC to DC adapter</a:t>
            </a:r>
          </a:p>
          <a:p>
            <a:r>
              <a:rPr lang="en-US" sz="2400" dirty="0">
                <a:solidFill>
                  <a:schemeClr val="tx1"/>
                </a:solidFill>
              </a:rPr>
              <a:t>Operational voltage range 5V-12V</a:t>
            </a:r>
          </a:p>
          <a:p>
            <a:r>
              <a:rPr lang="en-US" sz="2400" dirty="0">
                <a:solidFill>
                  <a:schemeClr val="tx1"/>
                </a:solidFill>
              </a:rPr>
              <a:t>Need a method to continue use after disconnecting from AC 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318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4D791-B294-4F2E-B4AA-4A7145C16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225" y="972879"/>
            <a:ext cx="7287549" cy="919716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Battery Back-up Circuit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B874F-565F-4B2E-95D9-29539B694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306" y="2134486"/>
            <a:ext cx="8754843" cy="444086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9V battery is the back-up power supply</a:t>
            </a:r>
          </a:p>
          <a:p>
            <a:r>
              <a:rPr lang="en-US" sz="2400" dirty="0">
                <a:solidFill>
                  <a:schemeClr val="tx1"/>
                </a:solidFill>
              </a:rPr>
              <a:t>Allows the circuit to keep running after it is unplugged </a:t>
            </a:r>
          </a:p>
          <a:p>
            <a:r>
              <a:rPr lang="en-US" sz="2400" dirty="0">
                <a:solidFill>
                  <a:schemeClr val="tx1"/>
                </a:solidFill>
              </a:rPr>
              <a:t>Battery take-over features: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Automated switching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Easy battery replacement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Portability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Long running times</a:t>
            </a:r>
          </a:p>
        </p:txBody>
      </p:sp>
    </p:spTree>
    <p:extLst>
      <p:ext uri="{BB962C8B-B14F-4D97-AF65-F5344CB8AC3E}">
        <p14:creationId xmlns:p14="http://schemas.microsoft.com/office/powerpoint/2010/main" val="2799438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8F34-A8F8-47A3-AA47-1DF87A51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963" y="193159"/>
            <a:ext cx="9544074" cy="797441"/>
          </a:xfrm>
        </p:spPr>
        <p:txBody>
          <a:bodyPr>
            <a:noAutofit/>
          </a:bodyPr>
          <a:lstStyle/>
          <a:p>
            <a:pPr algn="ctr"/>
            <a:r>
              <a:rPr lang="en-US" sz="5000" dirty="0"/>
              <a:t>Closed Switch (Power Supply)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1E042C-6C40-446C-9E4D-BFC2728A4CEB}"/>
              </a:ext>
            </a:extLst>
          </p:cNvPr>
          <p:cNvSpPr txBox="1">
            <a:spLocks/>
          </p:cNvSpPr>
          <p:nvPr/>
        </p:nvSpPr>
        <p:spPr>
          <a:xfrm>
            <a:off x="9298744" y="4746652"/>
            <a:ext cx="2490329" cy="34684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5B311-DEE4-451D-8525-8580B944C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EEAF51-840E-42D8-B0E9-35E92B9A4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83517"/>
            <a:ext cx="12191999" cy="55744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67F23C-7BBF-4B09-877C-255547CECFAB}"/>
              </a:ext>
            </a:extLst>
          </p:cNvPr>
          <p:cNvSpPr/>
          <p:nvPr/>
        </p:nvSpPr>
        <p:spPr>
          <a:xfrm>
            <a:off x="369116" y="0"/>
            <a:ext cx="570451" cy="128351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57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F7F42-FF42-4E9B-8BCA-2F14E5189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104" y="281764"/>
            <a:ext cx="9913791" cy="983511"/>
          </a:xfrm>
        </p:spPr>
        <p:txBody>
          <a:bodyPr>
            <a:noAutofit/>
          </a:bodyPr>
          <a:lstStyle/>
          <a:p>
            <a:pPr algn="ctr"/>
            <a:r>
              <a:rPr lang="en-US" sz="5000" dirty="0"/>
              <a:t>Open Switch (Battery Backup)</a:t>
            </a:r>
            <a:br>
              <a:rPr lang="en-US" sz="5000" dirty="0"/>
            </a:br>
            <a:endParaRPr lang="en-US" sz="5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20DEC-26E8-44C2-8175-FB943E10A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275"/>
            <a:ext cx="12192000" cy="55927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0C383F-FEFB-4DED-82F6-07CBCE9C8CCF}"/>
              </a:ext>
            </a:extLst>
          </p:cNvPr>
          <p:cNvSpPr/>
          <p:nvPr/>
        </p:nvSpPr>
        <p:spPr>
          <a:xfrm>
            <a:off x="360727" y="0"/>
            <a:ext cx="486561" cy="126527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06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CDA9D9-5334-4633-B03F-32CBF0C624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721169-1285-4280-AF9C-C5D5E96EC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569" y="79744"/>
            <a:ext cx="5525657" cy="801100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tx1"/>
                </a:solidFill>
              </a:rPr>
              <a:t>Enclosure Design</a:t>
            </a:r>
          </a:p>
        </p:txBody>
      </p:sp>
    </p:spTree>
    <p:extLst>
      <p:ext uri="{BB962C8B-B14F-4D97-AF65-F5344CB8AC3E}">
        <p14:creationId xmlns:p14="http://schemas.microsoft.com/office/powerpoint/2010/main" val="1010696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5DE3B-84DA-4BCF-8FCE-F3F17C257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264" y="123738"/>
            <a:ext cx="5774578" cy="893685"/>
          </a:xfrm>
        </p:spPr>
        <p:txBody>
          <a:bodyPr/>
          <a:lstStyle/>
          <a:p>
            <a:r>
              <a:rPr lang="en-US" dirty="0"/>
              <a:t>Enclosure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A24D9B-6110-4F34-8F83-56ED4C127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22" y="1152644"/>
            <a:ext cx="5774578" cy="570535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44DD0-2F3D-4FC9-82D3-795A72A15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644"/>
            <a:ext cx="5943600" cy="57053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0C5859-DE28-4686-8EED-07132692F236}"/>
              </a:ext>
            </a:extLst>
          </p:cNvPr>
          <p:cNvSpPr/>
          <p:nvPr/>
        </p:nvSpPr>
        <p:spPr>
          <a:xfrm>
            <a:off x="411061" y="0"/>
            <a:ext cx="369115" cy="115264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4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22702-864A-4EFB-91BA-8AFC8C085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685458"/>
            <a:ext cx="8534400" cy="1243618"/>
          </a:xfrm>
        </p:spPr>
        <p:txBody>
          <a:bodyPr/>
          <a:lstStyle/>
          <a:p>
            <a:pPr algn="ctr"/>
            <a:r>
              <a:rPr lang="en-US" dirty="0">
                <a:cs typeface="Calibri" panose="020F0502020204030204" pitchFamily="34" charset="0"/>
              </a:rPr>
              <a:t>Goals </a:t>
            </a:r>
            <a:r>
              <a:rPr lang="en-US" sz="5000" dirty="0">
                <a:cs typeface="Calibri" panose="020F0502020204030204" pitchFamily="34" charset="0"/>
              </a:rPr>
              <a:t>and</a:t>
            </a:r>
            <a:r>
              <a:rPr lang="en-US" dirty="0">
                <a:cs typeface="Calibri" panose="020F0502020204030204" pitchFamily="34" charset="0"/>
              </a:rPr>
              <a:t> 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CD92E-F673-4339-B433-3D6BC3347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901" y="2036134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Primary Goals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Provide monitoring for plant growth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Make the environment portable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Switch between battery and AC power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Secondary Goals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Low power consumption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Exchangeable batteries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Low cost assembly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endParaRPr 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825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8835C-116F-4AA0-8DFC-09EF4775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34" y="101457"/>
            <a:ext cx="3901580" cy="1325563"/>
          </a:xfrm>
        </p:spPr>
        <p:txBody>
          <a:bodyPr>
            <a:noAutofit/>
          </a:bodyPr>
          <a:lstStyle/>
          <a:p>
            <a:r>
              <a:rPr lang="en-US" sz="5000" dirty="0"/>
              <a:t>PCB </a:t>
            </a:r>
            <a:br>
              <a:rPr lang="en-US" sz="5000" dirty="0"/>
            </a:br>
            <a:r>
              <a:rPr lang="en-US" sz="5000" dirty="0"/>
              <a:t>Schematics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72B9D-6D43-4A1E-923A-DE6454371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321" y="0"/>
            <a:ext cx="80386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28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36724-8BD0-4DB9-8BFA-498105741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390" y="145888"/>
            <a:ext cx="2559475" cy="874838"/>
          </a:xfrm>
        </p:spPr>
        <p:txBody>
          <a:bodyPr>
            <a:normAutofit/>
          </a:bodyPr>
          <a:lstStyle/>
          <a:p>
            <a:r>
              <a:rPr lang="en-US" sz="5000" dirty="0"/>
              <a:t>Full PCB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46FD5-75CA-4ABD-8452-C06565EA3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570" y="-12949"/>
            <a:ext cx="8204807" cy="687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37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133C-807E-48A3-86A2-6F7E29017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896" y="6399"/>
            <a:ext cx="2485872" cy="2973701"/>
          </a:xfrm>
        </p:spPr>
        <p:txBody>
          <a:bodyPr>
            <a:normAutofit/>
          </a:bodyPr>
          <a:lstStyle/>
          <a:p>
            <a:r>
              <a:rPr lang="en-US" sz="5000" dirty="0"/>
              <a:t>PCB Power Section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626D6-4F5B-49EC-AF8A-0E3B2A0A6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15" y="1"/>
            <a:ext cx="9214885" cy="68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65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A45DC-C138-4CC4-B486-E3409920C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11" y="202019"/>
            <a:ext cx="3759245" cy="2441693"/>
          </a:xfrm>
        </p:spPr>
        <p:txBody>
          <a:bodyPr>
            <a:normAutofit/>
          </a:bodyPr>
          <a:lstStyle/>
          <a:p>
            <a:r>
              <a:rPr lang="en-US" sz="5000" dirty="0"/>
              <a:t>PCB Reset </a:t>
            </a:r>
            <a:br>
              <a:rPr lang="en-US" sz="5000" dirty="0"/>
            </a:br>
            <a:r>
              <a:rPr lang="en-US" sz="5000" dirty="0"/>
              <a:t>&amp; Stepdown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42529-5DEF-4FBD-8C53-BA41415A3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614" y="-23459"/>
            <a:ext cx="7811386" cy="688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80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7727-7C31-4A16-8904-F881ABE9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178" y="116959"/>
            <a:ext cx="2987170" cy="2739329"/>
          </a:xfrm>
        </p:spPr>
        <p:txBody>
          <a:bodyPr>
            <a:normAutofit/>
          </a:bodyPr>
          <a:lstStyle/>
          <a:p>
            <a:r>
              <a:rPr lang="en-US" sz="5000" dirty="0"/>
              <a:t>PCB MCU, EMU, and Resonator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7F2B0A-7829-4612-95EF-EDC08E41F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347" y="0"/>
            <a:ext cx="8428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09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85797-AA0C-43D7-8B2E-69FF75641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61" y="142808"/>
            <a:ext cx="4446728" cy="1877379"/>
          </a:xfrm>
        </p:spPr>
        <p:txBody>
          <a:bodyPr>
            <a:normAutofit fontScale="90000"/>
          </a:bodyPr>
          <a:lstStyle/>
          <a:p>
            <a:r>
              <a:rPr lang="en-US" sz="5000" dirty="0"/>
              <a:t>PCB </a:t>
            </a:r>
            <a:br>
              <a:rPr lang="en-US" sz="5000" dirty="0"/>
            </a:br>
            <a:r>
              <a:rPr lang="en-US" sz="5600" dirty="0"/>
              <a:t>Grounded</a:t>
            </a:r>
            <a:r>
              <a:rPr lang="en-US" sz="5000" dirty="0"/>
              <a:t> </a:t>
            </a:r>
            <a:br>
              <a:rPr lang="en-US" sz="5000" dirty="0"/>
            </a:br>
            <a:r>
              <a:rPr lang="en-US" sz="5000" dirty="0"/>
              <a:t>Top Layer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467A4-46AA-4098-B43C-497E3544F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401" y="0"/>
            <a:ext cx="7835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47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2E358-14A9-4E1E-B338-2DFDABF12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25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Administrative Content </a:t>
            </a:r>
          </a:p>
        </p:txBody>
      </p:sp>
    </p:spTree>
    <p:extLst>
      <p:ext uri="{BB962C8B-B14F-4D97-AF65-F5344CB8AC3E}">
        <p14:creationId xmlns:p14="http://schemas.microsoft.com/office/powerpoint/2010/main" val="477835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79D6-885F-4804-93BA-5FAC48DDC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04" y="290890"/>
            <a:ext cx="6359591" cy="1601706"/>
          </a:xfrm>
        </p:spPr>
        <p:txBody>
          <a:bodyPr/>
          <a:lstStyle/>
          <a:p>
            <a:pPr algn="ctr"/>
            <a:r>
              <a:rPr lang="en-US" dirty="0"/>
              <a:t>Work Distribution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FCE1EE6-6C3C-467C-B248-C3347AFAE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571922"/>
              </p:ext>
            </p:extLst>
          </p:nvPr>
        </p:nvGraphicFramePr>
        <p:xfrm>
          <a:off x="0" y="1531088"/>
          <a:ext cx="12192000" cy="5326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5656413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63839062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8127019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45366603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50932005"/>
                    </a:ext>
                  </a:extLst>
                </a:gridCol>
              </a:tblGrid>
              <a:tr h="463656">
                <a:tc>
                  <a:txBody>
                    <a:bodyPr/>
                    <a:lstStyle/>
                    <a:p>
                      <a:r>
                        <a:rPr lang="en-US" dirty="0"/>
                        <a:t>Name/Section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Kareem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482047"/>
                  </a:ext>
                </a:extLst>
              </a:tr>
              <a:tr h="1033817">
                <a:tc>
                  <a:txBody>
                    <a:bodyPr/>
                    <a:lstStyle/>
                    <a:p>
                      <a:r>
                        <a:rPr lang="en-US" dirty="0"/>
                        <a:t>Sensor 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Secondary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Primary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726398"/>
                  </a:ext>
                </a:extLst>
              </a:tr>
              <a:tr h="1195630">
                <a:tc>
                  <a:txBody>
                    <a:bodyPr/>
                    <a:lstStyle/>
                    <a:p>
                      <a:r>
                        <a:rPr lang="en-US" dirty="0"/>
                        <a:t>Wireless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Primary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804243"/>
                  </a:ext>
                </a:extLst>
              </a:tr>
              <a:tr h="598956">
                <a:tc>
                  <a:txBody>
                    <a:bodyPr/>
                    <a:lstStyle/>
                    <a:p>
                      <a:r>
                        <a:rPr lang="en-US" dirty="0"/>
                        <a:t>PCB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Primary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313975"/>
                  </a:ext>
                </a:extLst>
              </a:tr>
              <a:tr h="598956"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Secondary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261310"/>
                  </a:ext>
                </a:extLst>
              </a:tr>
              <a:tr h="598956">
                <a:tc>
                  <a:txBody>
                    <a:bodyPr/>
                    <a:lstStyle/>
                    <a:p>
                      <a:r>
                        <a:rPr lang="en-US" dirty="0"/>
                        <a:t>Data Logger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663081"/>
                  </a:ext>
                </a:extLst>
              </a:tr>
              <a:tr h="836940">
                <a:tc>
                  <a:txBody>
                    <a:bodyPr/>
                    <a:lstStyle/>
                    <a:p>
                      <a:r>
                        <a:rPr lang="en-US" dirty="0"/>
                        <a:t>Enclosure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Primary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56500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F1AC56B-3498-4E8E-BF27-57CE3774F8D6}"/>
              </a:ext>
            </a:extLst>
          </p:cNvPr>
          <p:cNvSpPr/>
          <p:nvPr/>
        </p:nvSpPr>
        <p:spPr>
          <a:xfrm>
            <a:off x="388089" y="0"/>
            <a:ext cx="457200" cy="153108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566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838A5DE-823F-4B7B-AAAD-A499F376E9E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79236679"/>
              </p:ext>
            </p:extLst>
          </p:nvPr>
        </p:nvGraphicFramePr>
        <p:xfrm>
          <a:off x="-1" y="0"/>
          <a:ext cx="1219200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201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5B45-5454-4925-9E57-D871FB2D0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237" y="63913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IEC 60529 Standard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E30F7-B145-44C6-A024-8AE62BA694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6862" y="2146201"/>
            <a:ext cx="4937655" cy="361526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Degrees of protection against water ingress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Protection level at minimum is 2 (Protected against vertically falling water drops when enclosure tilted up to 15°) with a maximum level of 4 (Protected against splashing water )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ED1D5E-70C0-43F7-92BF-3F2C12AEB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6356" y="2146201"/>
            <a:ext cx="4934479" cy="361526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Degrees of access to hazardous Parts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 level of protection provided for hazardous part protection is a 2, protection of hazardous parts from a finger or a solid foreign objects ≤ 12.5 mm diameter </a:t>
            </a:r>
          </a:p>
        </p:txBody>
      </p:sp>
    </p:spTree>
    <p:extLst>
      <p:ext uri="{BB962C8B-B14F-4D97-AF65-F5344CB8AC3E}">
        <p14:creationId xmlns:p14="http://schemas.microsoft.com/office/powerpoint/2010/main" val="4073529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0FA22-E61E-493D-99DD-CBE4AC8D3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913"/>
            <a:ext cx="10515600" cy="809334"/>
          </a:xfrm>
        </p:spPr>
        <p:txBody>
          <a:bodyPr/>
          <a:lstStyle/>
          <a:p>
            <a:pPr algn="ctr"/>
            <a:r>
              <a:rPr lang="en-US" sz="5000" dirty="0">
                <a:cs typeface="Calibri" panose="020F0502020204030204" pitchFamily="34" charset="0"/>
              </a:rPr>
              <a:t>Specifications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1D51856-0CAB-404F-92AA-04FB6599D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401216"/>
              </p:ext>
            </p:extLst>
          </p:nvPr>
        </p:nvGraphicFramePr>
        <p:xfrm>
          <a:off x="2044109" y="1228793"/>
          <a:ext cx="8103782" cy="5512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1891">
                  <a:extLst>
                    <a:ext uri="{9D8B030D-6E8A-4147-A177-3AD203B41FA5}">
                      <a16:colId xmlns:a16="http://schemas.microsoft.com/office/drawing/2014/main" val="3328950871"/>
                    </a:ext>
                  </a:extLst>
                </a:gridCol>
                <a:gridCol w="4051891">
                  <a:extLst>
                    <a:ext uri="{9D8B030D-6E8A-4147-A177-3AD203B41FA5}">
                      <a16:colId xmlns:a16="http://schemas.microsoft.com/office/drawing/2014/main" val="1981267221"/>
                    </a:ext>
                  </a:extLst>
                </a:gridCol>
              </a:tblGrid>
              <a:tr h="782709">
                <a:tc>
                  <a:txBody>
                    <a:bodyPr/>
                    <a:lstStyle/>
                    <a:p>
                      <a:r>
                        <a:rPr lang="en-US" sz="2000" dirty="0"/>
                        <a:t>Project Area</a:t>
                      </a:r>
                    </a:p>
                  </a:txBody>
                  <a:tcPr marL="73032" marR="73032" marT="36516" marB="365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Design Specification</a:t>
                      </a:r>
                    </a:p>
                  </a:txBody>
                  <a:tcPr marL="73032" marR="73032" marT="36516" marB="36516"/>
                </a:tc>
                <a:extLst>
                  <a:ext uri="{0D108BD9-81ED-4DB2-BD59-A6C34878D82A}">
                    <a16:rowId xmlns:a16="http://schemas.microsoft.com/office/drawing/2014/main" val="63139719"/>
                  </a:ext>
                </a:extLst>
              </a:tr>
              <a:tr h="105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Temperature Monitoring </a:t>
                      </a:r>
                    </a:p>
                  </a:txBody>
                  <a:tcPr marL="73032" marR="73032" marT="36516" marB="365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Be able to monitor temperatures from 20°C to 40°C</a:t>
                      </a:r>
                    </a:p>
                  </a:txBody>
                  <a:tcPr marL="73032" marR="73032" marT="36516" marB="36516"/>
                </a:tc>
                <a:extLst>
                  <a:ext uri="{0D108BD9-81ED-4DB2-BD59-A6C34878D82A}">
                    <a16:rowId xmlns:a16="http://schemas.microsoft.com/office/drawing/2014/main" val="1791896586"/>
                  </a:ext>
                </a:extLst>
              </a:tr>
              <a:tr h="105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Humidity Monitoring </a:t>
                      </a:r>
                    </a:p>
                  </a:txBody>
                  <a:tcPr marL="73032" marR="73032" marT="36516" marB="365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Be able to monitor up to 70% humidity</a:t>
                      </a:r>
                    </a:p>
                  </a:txBody>
                  <a:tcPr marL="73032" marR="73032" marT="36516" marB="36516"/>
                </a:tc>
                <a:extLst>
                  <a:ext uri="{0D108BD9-81ED-4DB2-BD59-A6C34878D82A}">
                    <a16:rowId xmlns:a16="http://schemas.microsoft.com/office/drawing/2014/main" val="873631561"/>
                  </a:ext>
                </a:extLst>
              </a:tr>
              <a:tr h="782709">
                <a:tc>
                  <a:txBody>
                    <a:bodyPr/>
                    <a:lstStyle/>
                    <a:p>
                      <a:r>
                        <a:rPr lang="en-US" sz="2000" dirty="0"/>
                        <a:t>Battery Life</a:t>
                      </a:r>
                    </a:p>
                  </a:txBody>
                  <a:tcPr marL="73032" marR="73032" marT="36516" marB="365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Run off battery for a minimum of 6 hours</a:t>
                      </a:r>
                    </a:p>
                  </a:txBody>
                  <a:tcPr marL="73032" marR="73032" marT="36516" marB="36516"/>
                </a:tc>
                <a:extLst>
                  <a:ext uri="{0D108BD9-81ED-4DB2-BD59-A6C34878D82A}">
                    <a16:rowId xmlns:a16="http://schemas.microsoft.com/office/drawing/2014/main" val="3267429427"/>
                  </a:ext>
                </a:extLst>
              </a:tr>
              <a:tr h="782709">
                <a:tc>
                  <a:txBody>
                    <a:bodyPr/>
                    <a:lstStyle/>
                    <a:p>
                      <a:r>
                        <a:rPr lang="en-US" sz="2000" dirty="0"/>
                        <a:t>Portability/Weight</a:t>
                      </a:r>
                    </a:p>
                  </a:txBody>
                  <a:tcPr marL="73032" marR="73032" marT="36516" marB="365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Weight less than 20lbs </a:t>
                      </a:r>
                    </a:p>
                  </a:txBody>
                  <a:tcPr marL="73032" marR="73032" marT="36516" marB="36516"/>
                </a:tc>
                <a:extLst>
                  <a:ext uri="{0D108BD9-81ED-4DB2-BD59-A6C34878D82A}">
                    <a16:rowId xmlns:a16="http://schemas.microsoft.com/office/drawing/2014/main" val="3094490411"/>
                  </a:ext>
                </a:extLst>
              </a:tr>
              <a:tr h="105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Portability/Size</a:t>
                      </a:r>
                    </a:p>
                  </a:txBody>
                  <a:tcPr marL="73032" marR="73032" marT="36516" marB="365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Dimensions within 2ft x 2ft x 3ft dimension (</a:t>
                      </a:r>
                      <a:r>
                        <a:rPr lang="en-US" sz="2000" dirty="0" err="1"/>
                        <a:t>LxWxH</a:t>
                      </a:r>
                      <a:r>
                        <a:rPr lang="en-US" sz="2000" dirty="0"/>
                        <a:t>)</a:t>
                      </a:r>
                    </a:p>
                  </a:txBody>
                  <a:tcPr marL="73032" marR="73032" marT="36516" marB="36516"/>
                </a:tc>
                <a:extLst>
                  <a:ext uri="{0D108BD9-81ED-4DB2-BD59-A6C34878D82A}">
                    <a16:rowId xmlns:a16="http://schemas.microsoft.com/office/drawing/2014/main" val="2986133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3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D114FB5-73BC-47C1-8D4E-9A84B26EEC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121738"/>
              </p:ext>
            </p:extLst>
          </p:nvPr>
        </p:nvGraphicFramePr>
        <p:xfrm>
          <a:off x="1" y="1"/>
          <a:ext cx="12192003" cy="6861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7586">
                  <a:extLst>
                    <a:ext uri="{9D8B030D-6E8A-4147-A177-3AD203B41FA5}">
                      <a16:colId xmlns:a16="http://schemas.microsoft.com/office/drawing/2014/main" val="1374684961"/>
                    </a:ext>
                  </a:extLst>
                </a:gridCol>
                <a:gridCol w="1996965">
                  <a:extLst>
                    <a:ext uri="{9D8B030D-6E8A-4147-A177-3AD203B41FA5}">
                      <a16:colId xmlns:a16="http://schemas.microsoft.com/office/drawing/2014/main" val="3214101270"/>
                    </a:ext>
                  </a:extLst>
                </a:gridCol>
                <a:gridCol w="2522484">
                  <a:extLst>
                    <a:ext uri="{9D8B030D-6E8A-4147-A177-3AD203B41FA5}">
                      <a16:colId xmlns:a16="http://schemas.microsoft.com/office/drawing/2014/main" val="992255007"/>
                    </a:ext>
                  </a:extLst>
                </a:gridCol>
                <a:gridCol w="2522484">
                  <a:extLst>
                    <a:ext uri="{9D8B030D-6E8A-4147-A177-3AD203B41FA5}">
                      <a16:colId xmlns:a16="http://schemas.microsoft.com/office/drawing/2014/main" val="2716663412"/>
                    </a:ext>
                  </a:extLst>
                </a:gridCol>
                <a:gridCol w="2522484">
                  <a:extLst>
                    <a:ext uri="{9D8B030D-6E8A-4147-A177-3AD203B41FA5}">
                      <a16:colId xmlns:a16="http://schemas.microsoft.com/office/drawing/2014/main" val="3739135829"/>
                    </a:ext>
                  </a:extLst>
                </a:gridCol>
              </a:tblGrid>
              <a:tr h="4395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Project Projected Budget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138450" marR="138450" marT="69225" marB="69225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931423"/>
                  </a:ext>
                </a:extLst>
              </a:tr>
              <a:tr h="3646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Expense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Estimated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Actual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Difference ($)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Difference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610869"/>
                  </a:ext>
                </a:extLst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PCB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50.00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40.00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10.00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u="none" strike="noStrike" dirty="0">
                          <a:effectLst/>
                        </a:rPr>
                        <a:t>20%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003350"/>
                  </a:ext>
                </a:extLst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CPU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25.00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$                          10.00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15.00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u="none" strike="noStrike" dirty="0">
                          <a:effectLst/>
                        </a:rPr>
                        <a:t>60%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07439748"/>
                  </a:ext>
                </a:extLst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Moisture Sensor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80.00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15.00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65.00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u="none" strike="noStrike" dirty="0">
                          <a:effectLst/>
                        </a:rPr>
                        <a:t>81%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848779"/>
                  </a:ext>
                </a:extLst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Light Sensor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30.00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  8.00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22.00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u="none" strike="noStrike">
                          <a:effectLst/>
                        </a:rPr>
                        <a:t>73%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8768961"/>
                  </a:ext>
                </a:extLst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Temp/Hum Sensor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30.00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33.00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 (3.00)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u="none" strike="noStrike" dirty="0">
                          <a:effectLst/>
                        </a:rPr>
                        <a:t>-10%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876478"/>
                  </a:ext>
                </a:extLst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Light Source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 $                 40.00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15.50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 $                          24.50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u="none" strike="noStrike" dirty="0">
                          <a:effectLst/>
                        </a:rPr>
                        <a:t>61%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9187165"/>
                  </a:ext>
                </a:extLst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LCD Display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30.00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20.00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10.00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u="none" strike="noStrike" dirty="0">
                          <a:effectLst/>
                        </a:rPr>
                        <a:t>33%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461980"/>
                  </a:ext>
                </a:extLst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Enclosure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70.00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$                          35.00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35.00)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u="none" strike="noStrike" dirty="0">
                          <a:effectLst/>
                        </a:rPr>
                        <a:t>50%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5384147"/>
                  </a:ext>
                </a:extLst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Dev Kits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40.00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34.00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  6.00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u="none" strike="noStrike" dirty="0">
                          <a:effectLst/>
                        </a:rPr>
                        <a:t>15%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403479"/>
                  </a:ext>
                </a:extLst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Batteries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20.00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14.00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  6.00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u="none" strike="noStrike" dirty="0">
                          <a:effectLst/>
                        </a:rPr>
                        <a:t>30%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699325"/>
                  </a:ext>
                </a:extLst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SS Relay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10.00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  6.00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  4.00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u="none" strike="noStrike" dirty="0">
                          <a:effectLst/>
                        </a:rPr>
                        <a:t>40%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688097"/>
                  </a:ext>
                </a:extLst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Bluetooth Module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20.00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  8.75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11.25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u="none" strike="noStrike" dirty="0">
                          <a:effectLst/>
                        </a:rPr>
                        <a:t>56%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008845"/>
                  </a:ext>
                </a:extLst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SD Mount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15.00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  9.00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  6.00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u="none" strike="noStrike" dirty="0">
                          <a:effectLst/>
                        </a:rPr>
                        <a:t>40%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856956"/>
                  </a:ext>
                </a:extLst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Unplanned Parts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N.A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45.00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(45.00)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6615920"/>
                  </a:ext>
                </a:extLst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Extra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          -  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614223"/>
                  </a:ext>
                </a:extLst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Total Expenses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 $               460.00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293.25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$                       166.75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u="none" strike="noStrike" dirty="0">
                          <a:effectLst/>
                        </a:rPr>
                        <a:t>36.25%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4846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141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F60E9463-A7EE-47D6-A043-5329B400A8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7876713"/>
              </p:ext>
            </p:extLst>
          </p:nvPr>
        </p:nvGraphicFramePr>
        <p:xfrm>
          <a:off x="0" y="1"/>
          <a:ext cx="12192003" cy="69033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1026">
                  <a:extLst>
                    <a:ext uri="{9D8B030D-6E8A-4147-A177-3AD203B41FA5}">
                      <a16:colId xmlns:a16="http://schemas.microsoft.com/office/drawing/2014/main" val="3384096929"/>
                    </a:ext>
                  </a:extLst>
                </a:gridCol>
                <a:gridCol w="2491497">
                  <a:extLst>
                    <a:ext uri="{9D8B030D-6E8A-4147-A177-3AD203B41FA5}">
                      <a16:colId xmlns:a16="http://schemas.microsoft.com/office/drawing/2014/main" val="454107634"/>
                    </a:ext>
                  </a:extLst>
                </a:gridCol>
                <a:gridCol w="970052">
                  <a:extLst>
                    <a:ext uri="{9D8B030D-6E8A-4147-A177-3AD203B41FA5}">
                      <a16:colId xmlns:a16="http://schemas.microsoft.com/office/drawing/2014/main" val="329774778"/>
                    </a:ext>
                  </a:extLst>
                </a:gridCol>
                <a:gridCol w="1198097">
                  <a:extLst>
                    <a:ext uri="{9D8B030D-6E8A-4147-A177-3AD203B41FA5}">
                      <a16:colId xmlns:a16="http://schemas.microsoft.com/office/drawing/2014/main" val="3122826355"/>
                    </a:ext>
                  </a:extLst>
                </a:gridCol>
                <a:gridCol w="1170867">
                  <a:extLst>
                    <a:ext uri="{9D8B030D-6E8A-4147-A177-3AD203B41FA5}">
                      <a16:colId xmlns:a16="http://schemas.microsoft.com/office/drawing/2014/main" val="940110657"/>
                    </a:ext>
                  </a:extLst>
                </a:gridCol>
                <a:gridCol w="2368965">
                  <a:extLst>
                    <a:ext uri="{9D8B030D-6E8A-4147-A177-3AD203B41FA5}">
                      <a16:colId xmlns:a16="http://schemas.microsoft.com/office/drawing/2014/main" val="1145471431"/>
                    </a:ext>
                  </a:extLst>
                </a:gridCol>
                <a:gridCol w="1279787">
                  <a:extLst>
                    <a:ext uri="{9D8B030D-6E8A-4147-A177-3AD203B41FA5}">
                      <a16:colId xmlns:a16="http://schemas.microsoft.com/office/drawing/2014/main" val="1397255925"/>
                    </a:ext>
                  </a:extLst>
                </a:gridCol>
                <a:gridCol w="1211712">
                  <a:extLst>
                    <a:ext uri="{9D8B030D-6E8A-4147-A177-3AD203B41FA5}">
                      <a16:colId xmlns:a16="http://schemas.microsoft.com/office/drawing/2014/main" val="2806743354"/>
                    </a:ext>
                  </a:extLst>
                </a:gridCol>
              </a:tblGrid>
              <a:tr h="547965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Bill of Material 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as of 1/22/19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952104"/>
                  </a:ext>
                </a:extLst>
              </a:tr>
              <a:tr h="547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Quantity 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Part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Unit Price 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Line Total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Quantity 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Part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Unit Price 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Line Total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583302"/>
                  </a:ext>
                </a:extLst>
              </a:tr>
              <a:tr h="547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2.1mm Barrel Jack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1.625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3.25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16MHz Resonator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0.315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0.63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479057"/>
                  </a:ext>
                </a:extLst>
              </a:tr>
              <a:tr h="2767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47uF Cap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1.255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2.51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47uF Cap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1.435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2.87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extLst>
                  <a:ext uri="{0D108BD9-81ED-4DB2-BD59-A6C34878D82A}">
                    <a16:rowId xmlns:a16="http://schemas.microsoft.com/office/drawing/2014/main" val="3437776061"/>
                  </a:ext>
                </a:extLst>
              </a:tr>
              <a:tr h="547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1A Schottky Diode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0.31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0.31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LDO Regulator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0.4967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1.49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390843"/>
                  </a:ext>
                </a:extLst>
              </a:tr>
              <a:tr h="5933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2A Schottky Diode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0.43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0.43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1A Switching Diode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0.076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0.76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extLst>
                  <a:ext uri="{0D108BD9-81ED-4DB2-BD59-A6C34878D82A}">
                    <a16:rowId xmlns:a16="http://schemas.microsoft.com/office/drawing/2014/main" val="2670929806"/>
                  </a:ext>
                </a:extLst>
              </a:tr>
              <a:tr h="547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1uF Cap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0.25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0.75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MCU ATMEGA2560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10.65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10.65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984887"/>
                  </a:ext>
                </a:extLst>
              </a:tr>
              <a:tr h="2767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.1uF Cap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0.005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0.05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SD Card Slot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6.59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6.59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extLst>
                  <a:ext uri="{0D108BD9-81ED-4DB2-BD59-A6C34878D82A}">
                    <a16:rowId xmlns:a16="http://schemas.microsoft.com/office/drawing/2014/main" val="1176354217"/>
                  </a:ext>
                </a:extLst>
              </a:tr>
              <a:tr h="547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1uF Cap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0.105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1.05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Bluetooth Module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7.99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7.99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037679"/>
                  </a:ext>
                </a:extLst>
              </a:tr>
              <a:tr h="2767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LDO Regulator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0.4025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1.61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DHT11 Sensor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extLst>
                  <a:ext uri="{0D108BD9-81ED-4DB2-BD59-A6C34878D82A}">
                    <a16:rowId xmlns:a16="http://schemas.microsoft.com/office/drawing/2014/main" val="1168116853"/>
                  </a:ext>
                </a:extLst>
              </a:tr>
              <a:tr h="547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150mA Switch Diode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0.125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0.5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SEN-13322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5.95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5.95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169916"/>
                  </a:ext>
                </a:extLst>
              </a:tr>
              <a:tr h="547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Res Film Array 10k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0.014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0.14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EAALST05RDMA0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extLst>
                  <a:ext uri="{0D108BD9-81ED-4DB2-BD59-A6C34878D82A}">
                    <a16:rowId xmlns:a16="http://schemas.microsoft.com/office/drawing/2014/main" val="2064282190"/>
                  </a:ext>
                </a:extLst>
              </a:tr>
              <a:tr h="547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1A Schottky Diode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0.3925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1.57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 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Total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44.4017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55.47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442341"/>
                  </a:ext>
                </a:extLst>
              </a:tr>
              <a:tr h="547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16MHz Resonator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0.385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0.77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8" marR="6008" marT="6008" marB="0" anchor="b"/>
                </a:tc>
                <a:extLst>
                  <a:ext uri="{0D108BD9-81ED-4DB2-BD59-A6C34878D82A}">
                    <a16:rowId xmlns:a16="http://schemas.microsoft.com/office/drawing/2014/main" val="768457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7393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CAC3-13DE-47BF-B979-A869661D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580" y="1155266"/>
            <a:ext cx="5176548" cy="916497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8F502-9C91-4FFD-BE47-DCA31A0FB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670" y="2335048"/>
            <a:ext cx="9664659" cy="292006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PIC24 VS Atmega2560 for PCB </a:t>
            </a:r>
          </a:p>
          <a:p>
            <a:r>
              <a:rPr lang="en-US" sz="2400" dirty="0">
                <a:solidFill>
                  <a:schemeClr val="tx1"/>
                </a:solidFill>
              </a:rPr>
              <a:t>Originally enclosure was going to be 3-D printed but due to fabrication constraints we have to switch to underlayment wood </a:t>
            </a:r>
          </a:p>
          <a:p>
            <a:r>
              <a:rPr lang="en-US" sz="2400" dirty="0">
                <a:solidFill>
                  <a:schemeClr val="tx1"/>
                </a:solidFill>
              </a:rPr>
              <a:t>Deciding which goals fit with our projects paradigms and which had to be pushed to stretch goals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Integration of humidity and temperature readings for accurate timing and integration into system </a:t>
            </a:r>
          </a:p>
        </p:txBody>
      </p:sp>
    </p:spTree>
    <p:extLst>
      <p:ext uri="{BB962C8B-B14F-4D97-AF65-F5344CB8AC3E}">
        <p14:creationId xmlns:p14="http://schemas.microsoft.com/office/powerpoint/2010/main" val="1938033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2F988-1383-4302-8156-CC4E8E9C1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346" y="1411057"/>
            <a:ext cx="8255307" cy="1067499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To Complete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B1665-3763-4E6C-A420-4378D9CAB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841" y="2712474"/>
            <a:ext cx="7589977" cy="253378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Fabricate the environmental enclosure </a:t>
            </a:r>
          </a:p>
          <a:p>
            <a:r>
              <a:rPr lang="en-US" sz="2400" dirty="0">
                <a:solidFill>
                  <a:schemeClr val="tx1"/>
                </a:solidFill>
              </a:rPr>
              <a:t>Write MCU logic for SD card slot and Bluetooth </a:t>
            </a:r>
          </a:p>
          <a:p>
            <a:r>
              <a:rPr lang="en-US" sz="2400" dirty="0">
                <a:solidFill>
                  <a:schemeClr val="tx1"/>
                </a:solidFill>
              </a:rPr>
              <a:t>Application interface for accessing of data</a:t>
            </a:r>
          </a:p>
        </p:txBody>
      </p:sp>
    </p:spTree>
    <p:extLst>
      <p:ext uri="{BB962C8B-B14F-4D97-AF65-F5344CB8AC3E}">
        <p14:creationId xmlns:p14="http://schemas.microsoft.com/office/powerpoint/2010/main" val="2220802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1783C8-F761-4CCD-B5D9-7A126D55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04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87206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">
            <a:extLst>
              <a:ext uri="{FF2B5EF4-FFF2-40B4-BE49-F238E27FC236}">
                <a16:creationId xmlns:a16="http://schemas.microsoft.com/office/drawing/2014/main" id="{B3FF3C47-489E-4C07-B565-9F3D2C46F9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153" y="0"/>
            <a:ext cx="8810847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DFB55A-D0A4-4546-B022-E4D1FC19C606}"/>
              </a:ext>
            </a:extLst>
          </p:cNvPr>
          <p:cNvSpPr txBox="1"/>
          <p:nvPr/>
        </p:nvSpPr>
        <p:spPr>
          <a:xfrm>
            <a:off x="881878" y="99542"/>
            <a:ext cx="24992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+mj-lt"/>
                <a:cs typeface="Calibri" panose="020F0502020204030204" pitchFamily="34" charset="0"/>
              </a:rPr>
              <a:t>House </a:t>
            </a:r>
          </a:p>
          <a:p>
            <a:r>
              <a:rPr lang="en-US" sz="5000" dirty="0">
                <a:latin typeface="+mj-lt"/>
                <a:cs typeface="Calibri" panose="020F0502020204030204" pitchFamily="34" charset="0"/>
              </a:rPr>
              <a:t>of </a:t>
            </a:r>
          </a:p>
          <a:p>
            <a:r>
              <a:rPr lang="en-US" sz="5000" dirty="0">
                <a:latin typeface="+mj-lt"/>
                <a:cs typeface="Calibri" panose="020F0502020204030204" pitchFamily="34" charset="0"/>
              </a:rPr>
              <a:t>Quality </a:t>
            </a:r>
          </a:p>
        </p:txBody>
      </p:sp>
    </p:spTree>
    <p:extLst>
      <p:ext uri="{BB962C8B-B14F-4D97-AF65-F5344CB8AC3E}">
        <p14:creationId xmlns:p14="http://schemas.microsoft.com/office/powerpoint/2010/main" val="4108078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BDB6E-7319-48AF-9958-6BE4B01F9F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9340" y="91115"/>
            <a:ext cx="2778125" cy="1322388"/>
          </a:xfrm>
        </p:spPr>
        <p:txBody>
          <a:bodyPr>
            <a:noAutofit/>
          </a:bodyPr>
          <a:lstStyle/>
          <a:p>
            <a:r>
              <a:rPr lang="en-US" sz="5000" dirty="0"/>
              <a:t>Block </a:t>
            </a:r>
            <a:r>
              <a:rPr lang="en-US" sz="5000" dirty="0">
                <a:cs typeface="Calibri" panose="020F0502020204030204" pitchFamily="34" charset="0"/>
              </a:rPr>
              <a:t>Diagram</a:t>
            </a:r>
            <a:r>
              <a:rPr lang="en-US" sz="50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6408A-61B8-483A-B1E3-69D1678C2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0"/>
            <a:ext cx="896302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B22DE6-10C2-44C6-8EFB-F499478C9B60}"/>
              </a:ext>
            </a:extLst>
          </p:cNvPr>
          <p:cNvSpPr txBox="1"/>
          <p:nvPr/>
        </p:nvSpPr>
        <p:spPr>
          <a:xfrm>
            <a:off x="7483984" y="5738070"/>
            <a:ext cx="3827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 Means moved to stretch goal scope</a:t>
            </a:r>
          </a:p>
        </p:txBody>
      </p:sp>
    </p:spTree>
    <p:extLst>
      <p:ext uri="{BB962C8B-B14F-4D97-AF65-F5344CB8AC3E}">
        <p14:creationId xmlns:p14="http://schemas.microsoft.com/office/powerpoint/2010/main" val="1900941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14AD2-0226-4ED2-8287-B0B9A2C9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452" y="181866"/>
            <a:ext cx="3515420" cy="640255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" panose="020F0502020204030204" pitchFamily="34" charset="0"/>
              </a:rPr>
              <a:t>Class Diagram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F9010-DECB-4399-AB24-F7E4FA481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D923F2-9081-4BD1-A6CE-324AAF13F62F}"/>
              </a:ext>
            </a:extLst>
          </p:cNvPr>
          <p:cNvSpPr/>
          <p:nvPr/>
        </p:nvSpPr>
        <p:spPr>
          <a:xfrm>
            <a:off x="461394" y="0"/>
            <a:ext cx="268448" cy="762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4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81637-6936-4AA5-A479-53C6DBDF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340" y="106230"/>
            <a:ext cx="3354817" cy="2147776"/>
          </a:xfrm>
        </p:spPr>
        <p:txBody>
          <a:bodyPr/>
          <a:lstStyle/>
          <a:p>
            <a:r>
              <a:rPr lang="en-US" dirty="0">
                <a:cs typeface="Calibri" panose="020F0502020204030204" pitchFamily="34" charset="0"/>
              </a:rPr>
              <a:t>Electrical System</a:t>
            </a:r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37228513-5FA0-45E2-9187-9FC74CD6814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40" y="925033"/>
            <a:ext cx="9076660" cy="593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07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2E358-14A9-4E1E-B338-2DFDABF12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25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000" dirty="0">
                <a:cs typeface="Calibri" panose="020F0502020204030204" pitchFamily="34" charset="0"/>
              </a:rPr>
              <a:t>Project Design</a:t>
            </a:r>
          </a:p>
        </p:txBody>
      </p:sp>
    </p:spTree>
    <p:extLst>
      <p:ext uri="{BB962C8B-B14F-4D97-AF65-F5344CB8AC3E}">
        <p14:creationId xmlns:p14="http://schemas.microsoft.com/office/powerpoint/2010/main" val="258228124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28755</TotalTime>
  <Words>1149</Words>
  <Application>Microsoft Office PowerPoint</Application>
  <PresentationFormat>Widescreen</PresentationFormat>
  <Paragraphs>403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Calibri</vt:lpstr>
      <vt:lpstr>Franklin Gothic Book</vt:lpstr>
      <vt:lpstr>Franklin Gothic Medium</vt:lpstr>
      <vt:lpstr>Wingdings</vt:lpstr>
      <vt:lpstr>Crop</vt:lpstr>
      <vt:lpstr>Portable Plant Monitor System</vt:lpstr>
      <vt:lpstr>Motivation </vt:lpstr>
      <vt:lpstr>Goals and Objectives </vt:lpstr>
      <vt:lpstr>Specifications </vt:lpstr>
      <vt:lpstr>PowerPoint Presentation</vt:lpstr>
      <vt:lpstr>Block Diagram </vt:lpstr>
      <vt:lpstr>Class Diagram</vt:lpstr>
      <vt:lpstr>Electrical System</vt:lpstr>
      <vt:lpstr>Project Design</vt:lpstr>
      <vt:lpstr>Requirements for CPU </vt:lpstr>
      <vt:lpstr>CPU Comparisons </vt:lpstr>
      <vt:lpstr>MCU Decision </vt:lpstr>
      <vt:lpstr>Potential  Environment Sensors</vt:lpstr>
      <vt:lpstr>Sensor Type Selection </vt:lpstr>
      <vt:lpstr>Soil Moisture Sensor SEN-13322  </vt:lpstr>
      <vt:lpstr>Everlight Sensor EAALST05RDMA0  </vt:lpstr>
      <vt:lpstr>Temp and Humidity DHT11 </vt:lpstr>
      <vt:lpstr>Wireless Technology Comparison  </vt:lpstr>
      <vt:lpstr>Wireless Module Choice </vt:lpstr>
      <vt:lpstr>Data Storage </vt:lpstr>
      <vt:lpstr>Implementation SD Slot</vt:lpstr>
      <vt:lpstr>Supporting Software </vt:lpstr>
      <vt:lpstr>Project Implementation </vt:lpstr>
      <vt:lpstr>DC Power Supply </vt:lpstr>
      <vt:lpstr>Battery Back-up Circuit </vt:lpstr>
      <vt:lpstr>Closed Switch (Power Supply)</vt:lpstr>
      <vt:lpstr>Open Switch (Battery Backup) </vt:lpstr>
      <vt:lpstr>Enclosure Design</vt:lpstr>
      <vt:lpstr>Enclosure </vt:lpstr>
      <vt:lpstr>PCB  Schematics </vt:lpstr>
      <vt:lpstr>Full PCB</vt:lpstr>
      <vt:lpstr>PCB Power Section </vt:lpstr>
      <vt:lpstr>PCB Reset  &amp; Stepdown</vt:lpstr>
      <vt:lpstr>PCB MCU, EMU, and Resonator</vt:lpstr>
      <vt:lpstr>PCB  Grounded  Top Layer</vt:lpstr>
      <vt:lpstr>Administrative Content </vt:lpstr>
      <vt:lpstr>Work Distribution </vt:lpstr>
      <vt:lpstr>PowerPoint Presentation</vt:lpstr>
      <vt:lpstr>IEC 60529 Standard</vt:lpstr>
      <vt:lpstr>PowerPoint Presentation</vt:lpstr>
      <vt:lpstr>PowerPoint Presentation</vt:lpstr>
      <vt:lpstr>Issues</vt:lpstr>
      <vt:lpstr>To Complete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Portable Plant Preservation Pod</dc:title>
  <dc:creator>Alexander Meade</dc:creator>
  <cp:lastModifiedBy>Alexander Meade</cp:lastModifiedBy>
  <cp:revision>183</cp:revision>
  <dcterms:created xsi:type="dcterms:W3CDTF">2019-01-11T21:00:51Z</dcterms:created>
  <dcterms:modified xsi:type="dcterms:W3CDTF">2019-02-04T18:18:31Z</dcterms:modified>
</cp:coreProperties>
</file>